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9" r:id="rId15"/>
    <p:sldId id="267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slide" Target="../slides/slide10.xml"/><Relationship Id="rId6" Type="http://schemas.openxmlformats.org/officeDocument/2006/relationships/slide" Target="../slides/slide8.xml"/><Relationship Id="rId5" Type="http://schemas.openxmlformats.org/officeDocument/2006/relationships/slide" Target="../slides/slide5.xml"/><Relationship Id="rId4" Type="http://schemas.openxmlformats.org/officeDocument/2006/relationships/slide" Target="../slides/slide4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2e41ece1ff773283#tid=67ea659d0d55a600091128e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选择性必修中册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c222df70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c68e9f954&amp;cid=c68e9f954&amp;vtp=1">
            <a:hlinkClick r:id="rId3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3eebceab1&amp;cid=3eebceab1&amp;vtp=1">
            <a:hlinkClick r:id="rId4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01ab93d9a&amp;cid=01ab93d9a&amp;vtp=1">
            <a:hlinkClick r:id="rId5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0974e7bc9&amp;cid=0974e7bc9&amp;vtp=1">
            <a:hlinkClick r:id="rId6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16538394b&amp;cid=16538394b&amp;vtp=1">
            <a:hlinkClick r:id="rId7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c222df700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c222df700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课时评价作业（二十四）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锦瑟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3_1#16538394b?sp=1&amp;pid=2e9ee6af9&amp;color=0,0,0&amp;vtp=1&amp;bt=1&amp;bbb=1&amp;hb=1&amp;hltap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请结合全诗，谈谈尾联的巧妙之处。（6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4_1#16538394b?sp=1&amp;pid=2e9ee6af9&amp;color=0,0,0&amp;vtp=1&amp;bt=1&amp;bbb=1&amp;hb=1&amp;hla=1"/>
          <p:cNvSpPr/>
          <p:nvPr/>
        </p:nvSpPr>
        <p:spPr>
          <a:xfrm>
            <a:off x="612648" y="1091127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结构上，反衬作结。“未抵”是不如的意思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前文列举的多种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愁苦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，已经是种种令人难以承受的悲伤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而这些都不如灞水桥边送别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之伤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，衬托出送别的伤痛之深。②手法上，运用借代。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青袍代指寒士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玉珂指达官贵人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，巧妙地点出两人身份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也委婉含蓄地表明两人地位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悬殊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。③内容上（或抒情上），含蓄隽永。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前文六种悲伤都具体可感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也都是人间悲剧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，此处送别为何在诗人心中格外伤痛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此时的灞桥送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别又与灞桥上天天上演的送别有何不同之处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诗人都没有点明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从而造成诗意的含蓄隽永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，令人唏嘘遐想。（每点2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1_1#16538394b?pid=2e9ee6af9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①在诗歌的结构安排上，诗人巧妙运用了反衬作结的手法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里的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“未抵”表达了不如之意。前文所列举的种种愁苦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皆是世间难以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承受的悲伤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。然而，诗人却笔锋一转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言明这些伤痛皆不如灞水桥边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那一幕送别之伤来得深沉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。这种衬托的手法，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不仅凸显了送别之痛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更使整首诗的情感层次丰富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，令人动容。②在诗歌的表达手法上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人运用了借代的手法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。青袍，这一服饰巧妙地代表了寒士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玉珂则象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征着达官贵人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。这种借代的运用，不仅避免了直白的描述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还使诗歌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的意境更加深远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，韵味悠长。同时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这也委婉含蓄地表达了两人身份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1_1#16538394b?pid=2e9ee6af9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的悬殊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，使得诗中的情感更加复杂，引人深思。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在诗歌的内容或抒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，诗人更是展现出了其深厚的艺术功底。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前文所描述的六种悲伤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每一种都具体可感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，仿佛就在眼前上演，也都是人间悲剧。然而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于灞桥送别为何在诗人心中格外伤痛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，诗人却并未直言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这种留白的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手法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，使得诗意更加含蓄隽永，给读者留下了无限的遐想空间。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同时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这也让人不禁思考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此时的灞桥送别与灞桥上天天上演的送别究竟有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何不同之处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？从而引发了人们对人生、情感等更深层次的思考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造成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诗意的含蓄隽永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，令人唏嘘遐想。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1_2#16538394b?pid=2e9ee6af9&amp;color=0,0,0&amp;mp=1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泪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李商隐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幽闭在永巷中哀怨的宫女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，长年累月地泪湿绮罗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边中独居的思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妇思念游子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，整日担心江上的风波。湘江边的竹子上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斑驳的泪痕无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；岘山的石碑前，感怀的涕泪流下许多。昭君离去紫台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在秋风中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走向荒凉的塞外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；项羽兵困垓下，在营帐里夜闻凄怆的楚歌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当我在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清晨来到灞水桥边看到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，贫寒之士相送达官贵人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才知道这一切都算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不了什么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6dd210b5?pid=c222df700&amp;color=0,173,163&amp;vtp=1&amp;bt=1&amp;bbb=1"/>
          <p:cNvSpPr/>
          <p:nvPr/>
        </p:nvSpPr>
        <p:spPr>
          <a:xfrm>
            <a:off x="612648" y="466345"/>
            <a:ext cx="10963656" cy="57607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315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150" dirty="0"/>
          </a:p>
        </p:txBody>
      </p:sp>
      <p:sp>
        <p:nvSpPr>
          <p:cNvPr id="3" name="QC_3_BD.1_1#c68e9f954?pid=56dd210b5&amp;color=0,0,0&amp;vtp=1&amp;bbb=1"/>
          <p:cNvSpPr/>
          <p:nvPr/>
        </p:nvSpPr>
        <p:spPr>
          <a:xfrm>
            <a:off x="612648" y="1071214"/>
            <a:ext cx="10963656" cy="49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75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下列对诗中运用的典故的分析，有误的一项是（3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75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5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750" dirty="0"/>
          </a:p>
        </p:txBody>
      </p:sp>
      <p:sp>
        <p:nvSpPr>
          <p:cNvPr id="4" name="QC_3_AN.2_1#c68e9f954.bracket?pid=56dd210b5&amp;color=0,0,0&amp;vpa=1&amp;vtp=1"/>
          <p:cNvSpPr/>
          <p:nvPr/>
        </p:nvSpPr>
        <p:spPr>
          <a:xfrm>
            <a:off x="9348661" y="1025177"/>
            <a:ext cx="506413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75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750" dirty="0"/>
          </a:p>
        </p:txBody>
      </p:sp>
      <p:sp>
        <p:nvSpPr>
          <p:cNvPr id="5" name="QC_3_BD.1_2#c68e9f954.choices?pid=56dd210b5&amp;color=0,0,0&amp;vtp=1&amp;bbb=1&amp;hb=1"/>
          <p:cNvSpPr/>
          <p:nvPr/>
        </p:nvSpPr>
        <p:spPr>
          <a:xfrm>
            <a:off x="612648" y="1588908"/>
            <a:ext cx="10963656" cy="457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75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“庄生晓梦迷蝴蝶”，庄周梦蝶，醒来以后，自己依然是自己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可蝴蝶</a:t>
            </a:r>
            <a:endParaRPr lang="en-US" altLang="zh-CN" sz="275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却不知何往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。这个典故表达了诗人对美好境界的痴迷。</a:t>
            </a:r>
            <a:endParaRPr lang="en-US" altLang="zh-CN" sz="2750" dirty="0"/>
          </a:p>
          <a:p>
            <a:pPr latinLnBrk="1">
              <a:lnSpc>
                <a:spcPts val="4000"/>
              </a:lnSpc>
            </a:pP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75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“望帝春心托杜鹃”，古代杜宇，国亡身死，魂化杜鹃，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啼声凄婉</a:t>
            </a: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。此</a:t>
            </a:r>
            <a:endParaRPr lang="en-US" altLang="zh-CN" sz="275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典故表达了诗人如杜鹃送春归般的哀怨之情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750" dirty="0"/>
          </a:p>
          <a:p>
            <a:pPr latinLnBrk="1">
              <a:lnSpc>
                <a:spcPts val="4000"/>
              </a:lnSpc>
            </a:pP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75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“沧海月明珠有泪”，明月之夜，沧海之间，鲛人泣泪，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颗颗成珠</a:t>
            </a: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。珠</a:t>
            </a:r>
            <a:endParaRPr lang="en-US" altLang="zh-CN" sz="275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似水中月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，月本天上珠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此典故表达了诗人凄寒孤寂而又十分感伤的情怀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750" dirty="0"/>
          </a:p>
          <a:p>
            <a:pPr latinLnBrk="1">
              <a:lnSpc>
                <a:spcPts val="4000"/>
              </a:lnSpc>
            </a:pP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75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“蓝田日暖玉生烟”，蓝田，产美玉之山。在阳光的照耀下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蕴藏于其</a:t>
            </a:r>
            <a:endParaRPr lang="en-US" altLang="zh-CN" sz="275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中的玉气冉冉上升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，远察如在，近观却无</a:t>
            </a:r>
            <a:r>
              <a:rPr lang="en-US" altLang="zh-CN" sz="275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此典故表达了对美好事物渺</a:t>
            </a:r>
            <a:endParaRPr lang="en-US" altLang="zh-CN" sz="275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75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茫难即的惋惜之情</a:t>
            </a:r>
            <a:r>
              <a:rPr lang="en-US" altLang="zh-CN" sz="275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7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_1#c68e9f954?pid=56dd210b5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A项，这个典故是说，庄周梦到自己变成了蝴蝶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醒来后觉得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自己还是庄周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，因此困惑不已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这个典故表达的是美好梦境破灭后的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伤感之情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4_1#3eebceab1?sp=1&amp;pid=56dd210b5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这首诗的首句“锦瑟无端五十弦”用了什么手法？其中“无端五十弦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喻指什么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2800" dirty="0"/>
          </a:p>
        </p:txBody>
      </p:sp>
      <p:sp>
        <p:nvSpPr>
          <p:cNvPr id="3" name="QB_3_AN.5_1#3eebceab1.blank?pid=56dd210b5&amp;color=0,0,0&amp;vpa=2&amp;vtp=1&amp;bbb=1&amp;hb=1"/>
          <p:cNvSpPr/>
          <p:nvPr/>
        </p:nvSpPr>
        <p:spPr>
          <a:xfrm>
            <a:off x="612648" y="1732920"/>
            <a:ext cx="10963656" cy="192024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首句用了起兴的手法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。（3分）“无端五十弦”喻往事繁多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也可说是喻已逝的年华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，慨叹自己年华已逝，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追忆自己美好的青春年华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3分）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6_1#01ab93d9a?pid=56dd210b5&amp;color=0,0,0&amp;vtp=1&amp;bt=1&amp;bbb=1"/>
          <p:cNvSpPr/>
          <p:nvPr/>
        </p:nvSpPr>
        <p:spPr>
          <a:xfrm>
            <a:off x="612648" y="468000"/>
            <a:ext cx="10963656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补写出下列句子中空缺的部分。（6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7_1#17514303a?pid=01ab93d9a&amp;color=0,0,0&amp;vtp=1&amp;bbb=1&amp;hb=1"/>
          <p:cNvSpPr/>
          <p:nvPr/>
        </p:nvSpPr>
        <p:spPr>
          <a:xfrm>
            <a:off x="612648" y="1071642"/>
            <a:ext cx="10963656" cy="1244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每个人都会经历迷茫痛苦，但这些经历都会成为难忘的回忆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如李商隐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《锦瑟》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中所说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  <p:sp>
        <p:nvSpPr>
          <p:cNvPr id="4" name="QB_4_AN.8_1#17514303a.blank?pid=01ab93d9a&amp;color=0,0,0&amp;vpa=3&amp;vtp=1&amp;bbb=1"/>
          <p:cNvSpPr/>
          <p:nvPr/>
        </p:nvSpPr>
        <p:spPr>
          <a:xfrm>
            <a:off x="5047330" y="1659398"/>
            <a:ext cx="2759075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此情可待成追忆</a:t>
            </a:r>
            <a:endParaRPr lang="en-US" altLang="zh-CN" sz="2800" dirty="0"/>
          </a:p>
        </p:txBody>
      </p:sp>
      <p:sp>
        <p:nvSpPr>
          <p:cNvPr id="5" name="QB_4_AN.9_1#17514303a.blank?pid=01ab93d9a&amp;color=0,0,0&amp;vpa=4&amp;vtp=1&amp;bbb=1"/>
          <p:cNvSpPr/>
          <p:nvPr/>
        </p:nvSpPr>
        <p:spPr>
          <a:xfrm>
            <a:off x="8247730" y="1659398"/>
            <a:ext cx="2759075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只是当时已惘然</a:t>
            </a:r>
            <a:endParaRPr lang="en-US" altLang="zh-CN" sz="2800" dirty="0"/>
          </a:p>
        </p:txBody>
      </p:sp>
      <p:sp>
        <p:nvSpPr>
          <p:cNvPr id="6" name="QB_4_BD.10_1#26c370679?pid=01ab93d9a&amp;color=0,0,0&amp;vtp=1&amp;bbb=1&amp;hb=1"/>
          <p:cNvSpPr/>
          <p:nvPr/>
        </p:nvSpPr>
        <p:spPr>
          <a:xfrm>
            <a:off x="612648" y="2367042"/>
            <a:ext cx="10963656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语文课上，老师讲解借典抒情说到，李商隐的《锦瑟》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”借鲛人泪珠和蓝田美玉两个典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，表达了复杂难言的怅惘之怀。</a:t>
            </a:r>
            <a:endParaRPr lang="en-US" altLang="zh-CN" sz="2800" dirty="0"/>
          </a:p>
        </p:txBody>
      </p:sp>
      <p:sp>
        <p:nvSpPr>
          <p:cNvPr id="7" name="QB_4_AN.11_1#26c370679.blank?pid=01ab93d9a&amp;color=0,0,0&amp;vpa=5&amp;vtp=1&amp;bbb=1"/>
          <p:cNvSpPr/>
          <p:nvPr/>
        </p:nvSpPr>
        <p:spPr>
          <a:xfrm>
            <a:off x="622967" y="2954798"/>
            <a:ext cx="2759075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沧海月明珠有泪</a:t>
            </a:r>
            <a:endParaRPr lang="en-US" altLang="zh-CN" sz="2800" dirty="0"/>
          </a:p>
        </p:txBody>
      </p:sp>
      <p:sp>
        <p:nvSpPr>
          <p:cNvPr id="8" name="QB_4_AN.12_1#26c370679.blank?pid=01ab93d9a&amp;color=0,0,0&amp;vpa=6&amp;vtp=1&amp;bbb=1"/>
          <p:cNvSpPr/>
          <p:nvPr/>
        </p:nvSpPr>
        <p:spPr>
          <a:xfrm>
            <a:off x="3823366" y="2954798"/>
            <a:ext cx="2759075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蓝田日暖玉生烟</a:t>
            </a:r>
            <a:endParaRPr lang="en-US" altLang="zh-CN" sz="2800" dirty="0"/>
          </a:p>
        </p:txBody>
      </p:sp>
      <p:sp>
        <p:nvSpPr>
          <p:cNvPr id="9" name="QB_4_BD.13_1#39a0f47b7?pid=01ab93d9a&amp;color=0,0,0&amp;vtp=1&amp;bbb=1&amp;hb=1"/>
          <p:cNvSpPr/>
          <p:nvPr/>
        </p:nvSpPr>
        <p:spPr>
          <a:xfrm>
            <a:off x="612648" y="4284742"/>
            <a:ext cx="10963656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“梦境虚缈，理想难托”，李商隐《锦瑟》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用凄迷哀婉的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笔触写出了人生的理想与幻灭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、相聚与分离的悲戚难言之情。</a:t>
            </a:r>
            <a:endParaRPr lang="en-US" altLang="zh-CN" sz="2800" dirty="0"/>
          </a:p>
        </p:txBody>
      </p:sp>
      <p:sp>
        <p:nvSpPr>
          <p:cNvPr id="10" name="QB_4_AN.14_1#39a0f47b7.blank?pid=01ab93d9a&amp;color=0,0,0&amp;vpa=7&amp;vtp=1&amp;bbb=1"/>
          <p:cNvSpPr/>
          <p:nvPr/>
        </p:nvSpPr>
        <p:spPr>
          <a:xfrm>
            <a:off x="8739855" y="4250198"/>
            <a:ext cx="2759075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庄生晓梦迷蝴蝶</a:t>
            </a:r>
            <a:endParaRPr lang="en-US" altLang="zh-CN" sz="2800" dirty="0"/>
          </a:p>
        </p:txBody>
      </p:sp>
      <p:sp>
        <p:nvSpPr>
          <p:cNvPr id="11" name="QB_4_AN.15_1#39a0f47b7.blank?pid=01ab93d9a&amp;color=0,0,0&amp;vpa=8&amp;vtp=1&amp;bbb=1"/>
          <p:cNvSpPr/>
          <p:nvPr/>
        </p:nvSpPr>
        <p:spPr>
          <a:xfrm>
            <a:off x="610267" y="4872498"/>
            <a:ext cx="7223125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望帝春心托杜鹃（每空1分，写错字不得分）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  <p:bldP spid="10" grpId="0" animBg="1" build="p"/>
      <p:bldP spid="11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ea5d0bcc?pid=c222df700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16_1#2e9ee6af9?pid=cea5d0bcc&amp;color=0,0,0&amp;vtp=1&amp;bbb=1"/>
          <p:cNvSpPr/>
          <p:nvPr/>
        </p:nvSpPr>
        <p:spPr>
          <a:xfrm>
            <a:off x="612648" y="11744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（2024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河北邯郸期中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阅读下面这首诗，完成题目。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M_3_BD.16_2#2e9ee6af9?sp=1&amp;pid=cea5d0bcc&amp;color=0,0,0&amp;vtp=1&amp;bbb=1"/>
              <p:cNvSpPr/>
              <p:nvPr/>
            </p:nvSpPr>
            <p:spPr>
              <a:xfrm>
                <a:off x="612648" y="1791600"/>
                <a:ext cx="10963656" cy="3886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泪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李商隐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永巷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长年怨绮罗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离情终日思风波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湘江竹上痕无限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岘首碑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前洒几多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人去紫台秋入塞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兵残楚帐夜闻歌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朝来灞水桥边问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未抵青袍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送玉珂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M_3_BD.16_2#2e9ee6af9?sp=1&amp;pid=cea5d0bc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791600"/>
                <a:ext cx="10963656" cy="3886200"/>
              </a:xfrm>
              <a:prstGeom prst="rect">
                <a:avLst/>
              </a:prstGeom>
              <a:blipFill rotWithShape="1">
                <a:blip r:embed="rId1"/>
                <a:stretch>
                  <a:fillRect l="-5" t="-7" r="2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6_3#2e9ee6af9?pid=cea5d0bcc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①永巷：《三辅黄图》“永巷，宫中长巷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幽闭宫女之有罪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”。②岘首碑：《晋书》“羊祜卒，百姓于岘山建碑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望其碑者莫不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流涕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”。③青袍：贫寒之士。④玉珂：贝制的马络头上的饰物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诗中借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指骑着骏马的达官贵人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0974e7bc9?pid=2e9ee6af9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下列对这首诗的赏析，不正确的一项是（3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8_1#0974e7bc9.bracket?pid=2e9ee6af9&amp;color=0,0,0&amp;vpa=9&amp;vtp=1"/>
          <p:cNvSpPr/>
          <p:nvPr/>
        </p:nvSpPr>
        <p:spPr>
          <a:xfrm>
            <a:off x="84461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17_2#0974e7bc9.choices?pid=2e9ee6af9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首联泛写宫女因罪被囚禁在永巷，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留守的思妇担心游子路途艰险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这两种情形都是让人悲伤洒泪之事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全诗无一泪字，唯有颔联，用“痕”与“洒”几乎点出了“泪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其他几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“泪”则更为隐晦。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“人去紫台秋入塞”与杜甫的“一去紫台连朔漠，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独留青冢向黄昏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描写的都是王昭君远嫁和亲之事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，但此处更为精简。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本诗中间两联与《锦瑟》中间两联一样，都使用了四个典故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使诗境迷离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、绮丽，令人难以捉摸，却又回味无穷。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9_1#0974e7bc9?pid=2e9ee6af9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D项，“诗境迷离、绮丽”错误。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本诗中间两联三句是伤逝之泪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四句是怀德之泪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，五句是身陷异域之泪，六句是英雄末路之泪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明确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地表现出地位低微的读书人的精神痛苦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，诗境清晰可识，纯真质朴。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2930</Words>
  <Application>WPS 演示</Application>
  <PresentationFormat>宽屏</PresentationFormat>
  <Paragraphs>138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Cambria Math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2025-04-01T08:46:00Z</dcterms:created>
  <dcterms:modified xsi:type="dcterms:W3CDTF">2025-09-02T09:35:58Z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BE46DF8220E143779E0D530AEA0D7D4B_12</vt:lpwstr>
  </property>
  <property fmtid="{D5CDD505-2E9C-101B-9397-08002B2CF9AE}" pid="3" name="KSOProductBuildVer">
    <vt:lpwstr>2052-12.1.0.22529</vt:lpwstr>
  </property>
</Properties>
</file>